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5" r:id="rId4"/>
    <p:sldMasterId id="2147483669" r:id="rId5"/>
    <p:sldMasterId id="2147483671" r:id="rId6"/>
    <p:sldMasterId id="2147483674" r:id="rId7"/>
    <p:sldMasterId id="2147483676" r:id="rId8"/>
    <p:sldMasterId id="2147483680" r:id="rId9"/>
    <p:sldMasterId id="2147483685" r:id="rId10"/>
  </p:sldMasterIdLst>
  <p:notesMasterIdLst>
    <p:notesMasterId r:id="rId24"/>
  </p:notesMasterIdLst>
  <p:handoutMasterIdLst>
    <p:handoutMasterId r:id="rId25"/>
  </p:handoutMasterIdLst>
  <p:sldIdLst>
    <p:sldId id="293" r:id="rId11"/>
    <p:sldId id="294" r:id="rId12"/>
    <p:sldId id="303" r:id="rId13"/>
    <p:sldId id="304" r:id="rId14"/>
    <p:sldId id="306" r:id="rId15"/>
    <p:sldId id="308" r:id="rId16"/>
    <p:sldId id="307" r:id="rId17"/>
    <p:sldId id="309" r:id="rId18"/>
    <p:sldId id="310" r:id="rId19"/>
    <p:sldId id="312" r:id="rId20"/>
    <p:sldId id="318" r:id="rId21"/>
    <p:sldId id="305" r:id="rId22"/>
    <p:sldId id="316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6327" autoAdjust="0"/>
  </p:normalViewPr>
  <p:slideViewPr>
    <p:cSldViewPr snapToGrid="0">
      <p:cViewPr varScale="1">
        <p:scale>
          <a:sx n="129" d="100"/>
          <a:sy n="129" d="100"/>
        </p:scale>
        <p:origin x="664" y="200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Text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 panose="02020603050405020304"/>
                <a:cs typeface="Times New Roman" panose="02020603050405020304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 panose="020B0604020202020204"/>
                <a:cs typeface="Arial" panose="020B0604020202020204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 panose="020B0604020202020204"/>
                <a:cs typeface="Arial" panose="020B0604020202020204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400" b="0" i="0">
                <a:latin typeface="Arial" panose="020B0604020202020204"/>
                <a:cs typeface="Arial" panose="020B0604020202020204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200" b="0" i="0" baseline="0">
                <a:latin typeface="Arial" panose="020B0604020202020204"/>
                <a:cs typeface="Arial" panose="020B0604020202020204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 baseline="0">
                <a:latin typeface="Arial" panose="020B0604020202020204"/>
                <a:cs typeface="Arial" panose="020B0604020202020204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/>
              <a:buChar char="•"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/>
              <a:t>Insert Bullets Here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 panose="020B0604020202020204"/>
                <a:cs typeface="Arial" panose="020B0604020202020204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 panose="020B0604020202020204"/>
                <a:cs typeface="Arial" panose="020B0604020202020204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  <a:endParaRPr lang="en-US" dirty="0"/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0" i="0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57200" y="461325"/>
            <a:ext cx="3346704" cy="1646578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88825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92946"/>
            <a:ext cx="11296984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 panose="020B0604020202020204"/>
                <a:cs typeface="Arial" panose="020B0604020202020204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 panose="020B0604020202020204"/>
                <a:cs typeface="Arial" panose="020B0604020202020204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 panose="020B0604020202020204"/>
                <a:cs typeface="Arial" panose="020B0604020202020204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11.emf"/><Relationship Id="rId7" Type="http://schemas.openxmlformats.org/officeDocument/2006/relationships/image" Target="../media/image2.emf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11.emf"/><Relationship Id="rId4" Type="http://schemas.openxmlformats.org/officeDocument/2006/relationships/image" Target="../media/image2.emf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11.emf"/><Relationship Id="rId5" Type="http://schemas.openxmlformats.org/officeDocument/2006/relationships/image" Target="../media/image2.emf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>
              <a:fillRect/>
            </a:stretch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12342C3A-DD85-7843-B416-BD52AB030D5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 panose="020B0502020202020204"/>
          <a:ea typeface="+mj-ea"/>
          <a:cs typeface="Century Gothic" panose="020B0502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600" kern="1200">
          <a:solidFill>
            <a:schemeClr val="tx1"/>
          </a:solidFill>
          <a:latin typeface="Century Gothic" panose="020B0502020202020204"/>
          <a:ea typeface="+mn-ea"/>
          <a:cs typeface="Century Gothic" panose="020B0502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Pratish Bhansali, Lokesh Mishra, Rohan Kharki, K. Sri Dhanush Reddy</a:t>
            </a:r>
            <a:endParaRPr lang="en-US"/>
          </a:p>
          <a:p>
            <a:r>
              <a:rPr lang="en-US"/>
              <a:t>Schaefer School of Engineering &amp; Science</a:t>
            </a:r>
            <a:endParaRPr lang="en-US"/>
          </a:p>
          <a:p>
            <a:r>
              <a:rPr lang="en-US">
                <a:sym typeface="+mn-ea"/>
              </a:rPr>
              <a:t>MS in Cybersecurity</a:t>
            </a:r>
            <a:endParaRPr lang="en-US">
              <a:sym typeface="+mn-ea"/>
            </a:endParaRPr>
          </a:p>
          <a:p>
            <a:r>
              <a:rPr lang="en-US"/>
              <a:t>CPE 579 - Foundations of Cryptography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Crypt-Enum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Directory Bruteforcing:</a:t>
            </a:r>
            <a:endParaRPr lang="en-US"/>
          </a:p>
          <a:p>
            <a:r>
              <a:rPr lang="en-US"/>
              <a:t>To try to breach a site, directory brute force is used to uncover hidden and frequently forgotten directories. The state of the directory is brute-forced using custom wordlists using a variety of automated tools and scripts.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>
                <a:sym typeface="+mn-ea"/>
              </a:rPr>
              <a:t>Enumeration Operation</a:t>
            </a:r>
            <a:endParaRPr lang="en-US"/>
          </a:p>
        </p:txBody>
      </p:sp>
      <p:pic>
        <p:nvPicPr>
          <p:cNvPr id="6" name="Picture 5" descr="Cryptenum demo_Moment4"/>
          <p:cNvPicPr>
            <a:picLocks noChangeAspect="1"/>
          </p:cNvPicPr>
          <p:nvPr/>
        </p:nvPicPr>
        <p:blipFill>
          <a:blip r:embed="rId1"/>
          <a:srcRect t="5227" r="59220" b="9606"/>
          <a:stretch>
            <a:fillRect/>
          </a:stretch>
        </p:blipFill>
        <p:spPr>
          <a:xfrm>
            <a:off x="7127240" y="2674620"/>
            <a:ext cx="291084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Video</a:t>
            </a:r>
            <a:endParaRPr lang="en-US"/>
          </a:p>
        </p:txBody>
      </p:sp>
      <p:pic>
        <p:nvPicPr>
          <p:cNvPr id="8" name="Cryptenum 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2260" y="1288415"/>
            <a:ext cx="11585575" cy="480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We successfully developed a tool that performs various penetration testing tasks with ease.</a:t>
            </a:r>
            <a:endParaRPr lang="en-US"/>
          </a:p>
          <a:p>
            <a:r>
              <a:rPr lang="en-US"/>
              <a:t>This tool runs using less RAM, hence it is quick.</a:t>
            </a:r>
            <a:endParaRPr lang="en-US"/>
          </a:p>
          <a:p>
            <a:r>
              <a:rPr lang="en-US"/>
              <a:t>This tool could be updgraded with more encryption standard options.</a:t>
            </a:r>
            <a:endParaRPr lang="en-US"/>
          </a:p>
          <a:p>
            <a:r>
              <a:rPr lang="en-US"/>
              <a:t>Also adding an option for vulnerability scanner would be a great addition to the tool.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Future Scope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4227195" y="2891155"/>
            <a:ext cx="3735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Thank You</a:t>
            </a:r>
            <a:endParaRPr lang="en-US" sz="64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We developed a tool to perform multiple tasks like encryption, decryption, steganography and enumerations which are basically used in a linux environment machine.</a:t>
            </a:r>
            <a:endParaRPr lang="en-US"/>
          </a:p>
          <a:p>
            <a:r>
              <a:rPr lang="en-US"/>
              <a:t>These tasks help in primary stages of penetration testing and the decrypting opertion is very useful to decrypt any found passwords, hashes.</a:t>
            </a:r>
            <a:endParaRPr lang="en-US"/>
          </a:p>
          <a:p>
            <a:r>
              <a:rPr lang="en-US"/>
              <a:t>Encrpytion is used to encryt plain text and inserted into the found sensitive files to perform our desired actions.</a:t>
            </a:r>
            <a:endParaRPr lang="en-US"/>
          </a:p>
          <a:p>
            <a:r>
              <a:rPr lang="en-US"/>
              <a:t>Steganography is a technique to encode messages into an image to hide any information in plain sight undetected and also water-marking our content.</a:t>
            </a:r>
            <a:endParaRPr lang="en-US"/>
          </a:p>
          <a:p>
            <a:r>
              <a:rPr lang="en-US"/>
              <a:t>Enumeration is used for footprinting/fingerprinting by finding sub-domains and hidden sub-directories of given list of domains.</a:t>
            </a:r>
            <a:endParaRPr lang="en-US"/>
          </a:p>
          <a:p>
            <a:r>
              <a:rPr lang="en-US"/>
              <a:t>Port scanning is very useful to find any vulnerable network or server for penetration attacks.</a:t>
            </a:r>
            <a:endParaRPr lang="en-US"/>
          </a:p>
          <a:p>
            <a:r>
              <a:rPr lang="en-US"/>
              <a:t>All these tasks can be run from our tool so the user can perform these tasks with ease.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Dependencies Used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Encrytion to Base64, SHA-256, MD5 and ROT13</a:t>
            </a:r>
            <a:endParaRPr lang="en-US"/>
          </a:p>
          <a:p>
            <a:pPr marL="0" indent="0">
              <a:buNone/>
            </a:pPr>
            <a:r>
              <a:rPr lang="en-US" b="1"/>
              <a:t>Base64:</a:t>
            </a:r>
            <a:endParaRPr lang="en-US"/>
          </a:p>
          <a:p>
            <a:r>
              <a:rPr lang="en-US"/>
              <a:t>Base64 is a binary-to-text encoding technique that converts binary data into an ASCII string. Base64 is designed to transport binary data across several channels. It converts any type of information into a lengthy string of plain text.</a:t>
            </a:r>
            <a:endParaRPr lang="en-US"/>
          </a:p>
          <a:p>
            <a:pPr marL="0" indent="0">
              <a:buNone/>
            </a:pPr>
            <a:r>
              <a:rPr lang="en-US" b="1"/>
              <a:t>SHA-256:</a:t>
            </a:r>
            <a:endParaRPr lang="en-US"/>
          </a:p>
          <a:p>
            <a:r>
              <a:rPr lang="en-US"/>
              <a:t>Are a set of cryptographic hash functions designed by the United States National Security Agency (NSA).</a:t>
            </a:r>
            <a:endParaRPr lang="en-US"/>
          </a:p>
          <a:p>
            <a:r>
              <a:rPr lang="en-US"/>
              <a:t>SHA-256 is novel hash function computed with eight 32-bit.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Encrytion Operation</a:t>
            </a:r>
            <a:endParaRPr 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MD5:</a:t>
            </a:r>
            <a:endParaRPr lang="en-US"/>
          </a:p>
          <a:p>
            <a:r>
              <a:rPr lang="en-US"/>
              <a:t>The MD5 hashing algorithm is a one-way cryptographic function that receives any length message as input and returns a fixed-length digest value that may be used to authenticate the original message.</a:t>
            </a:r>
            <a:endParaRPr lang="en-US"/>
          </a:p>
          <a:p>
            <a:r>
              <a:rPr lang="en-US"/>
              <a:t>The MD5 hash function was created to be a secure cryptographic hash method for digital signature authentication.</a:t>
            </a:r>
            <a:endParaRPr lang="en-US"/>
          </a:p>
          <a:p>
            <a:pPr marL="0" indent="0">
              <a:buNone/>
            </a:pPr>
            <a:r>
              <a:rPr lang="en-US" b="1"/>
              <a:t>ROT13:</a:t>
            </a:r>
            <a:endParaRPr lang="en-US"/>
          </a:p>
          <a:p>
            <a:r>
              <a:rPr lang="en-US"/>
              <a:t>It is a straightforward letter substitution cipher that substitutes a letter with the alphabet's 13th letter. The ROT13 encryption is a variant of the Caesar cipher, which was created in ancient Rome.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Encrytion Operation</a:t>
            </a:r>
            <a:endParaRPr 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It is the technique of concealing a secret message within (or even on top of) a non-secret object. That something can be anything you want it to be. The purpose of steganography is to conceal and deceive.</a:t>
            </a:r>
            <a:endParaRPr lang="en-US"/>
          </a:p>
          <a:p>
            <a:r>
              <a:rPr lang="en-US"/>
              <a:t>Two techniques of image staganography are discussed here:</a:t>
            </a:r>
            <a:endParaRPr lang="en-US"/>
          </a:p>
          <a:p>
            <a:r>
              <a:rPr lang="en-US" u="sng"/>
              <a:t>LSB Steganography</a:t>
            </a:r>
            <a:r>
              <a:rPr lang="en-US"/>
              <a:t> is an image steganography technique in which messages are hidden inside an image by replacing each pixel’s least significant bit with the bits of the message to be hidden.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Steganography Operation</a:t>
            </a:r>
            <a:endParaRPr lang="en-US" b="1"/>
          </a:p>
        </p:txBody>
      </p:sp>
      <p:pic>
        <p:nvPicPr>
          <p:cNvPr id="6" name="Picture 5" descr="1_Gu_RomzVTPMEJ1hfKanR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1480" y="3442335"/>
            <a:ext cx="5862320" cy="2763520"/>
          </a:xfrm>
          <a:prstGeom prst="rect">
            <a:avLst/>
          </a:prstGeom>
        </p:spPr>
      </p:pic>
      <p:pic>
        <p:nvPicPr>
          <p:cNvPr id="7" name="Picture 6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3355975"/>
            <a:ext cx="1539240" cy="2738120"/>
          </a:xfrm>
          <a:prstGeom prst="rect">
            <a:avLst/>
          </a:prstGeom>
        </p:spPr>
      </p:pic>
      <p:pic>
        <p:nvPicPr>
          <p:cNvPr id="8" name="Picture 7" descr="images_encryp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95" y="3355975"/>
            <a:ext cx="1539875" cy="27381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705735" y="44735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36495" y="4841875"/>
            <a:ext cx="95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Encode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u="sng">
                <a:sym typeface="+mn-ea"/>
              </a:rPr>
              <a:t>MSB Steganography</a:t>
            </a:r>
            <a:r>
              <a:rPr lang="en-US">
                <a:sym typeface="+mn-ea"/>
              </a:rPr>
              <a:t> is an image steganography technique in which messages are hidden inside an image by replacing each pixel’s most significant bit with the bits of the message to be hidden.</a:t>
            </a:r>
            <a:endParaRPr lang="en-US">
              <a:sym typeface="+mn-ea"/>
            </a:endParaRP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Staganography Operation</a:t>
            </a:r>
            <a:endParaRPr lang="en-US" b="1"/>
          </a:p>
        </p:txBody>
      </p:sp>
      <p:pic>
        <p:nvPicPr>
          <p:cNvPr id="6" name="Picture 5" descr="ms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265" y="2384425"/>
            <a:ext cx="2248535" cy="1228090"/>
          </a:xfrm>
          <a:prstGeom prst="rect">
            <a:avLst/>
          </a:prstGeom>
        </p:spPr>
      </p:pic>
      <p:pic>
        <p:nvPicPr>
          <p:cNvPr id="9" name="Picture 8" descr="MSB_Encod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65" y="2795905"/>
            <a:ext cx="1709420" cy="3040380"/>
          </a:xfrm>
          <a:prstGeom prst="rect">
            <a:avLst/>
          </a:prstGeom>
        </p:spPr>
      </p:pic>
      <p:pic>
        <p:nvPicPr>
          <p:cNvPr id="10" name="Picture 9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2795905"/>
            <a:ext cx="1697990" cy="301879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63595" y="4013200"/>
            <a:ext cx="4889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154045" y="4596765"/>
            <a:ext cx="90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Encode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Port Scanning:</a:t>
            </a:r>
            <a:endParaRPr lang="en-US"/>
          </a:p>
          <a:p>
            <a:r>
              <a:rPr lang="en-US"/>
              <a:t>A port scan is a method of detecting open doors or weak points in a network. A port scan attack locates open ports and determines whether they are receiving or transmitting data. It can also tell whether a business uses active security equipment such as firewalls.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Enumeration Operation</a:t>
            </a:r>
            <a:endParaRPr lang="en-US" b="1"/>
          </a:p>
        </p:txBody>
      </p:sp>
      <p:pic>
        <p:nvPicPr>
          <p:cNvPr id="6" name="Picture 5" descr="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3920" y="3012440"/>
            <a:ext cx="4103370" cy="2613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Sub-domain Enumeration:</a:t>
            </a:r>
            <a:endParaRPr lang="en-US"/>
          </a:p>
          <a:p>
            <a:r>
              <a:rPr lang="en-US"/>
              <a:t>The process of enumerating valid (resolvable) subdomains for one or more domains is known as subdomain enumeration (s). It's difficult to get a list of existing subdomains unless the DNS server publishes a whole DNS zone (through AFXR). A frequent approach is to look up common names in a dictionary and try to resolve them.</a:t>
            </a:r>
            <a:endParaRPr lang="en-US"/>
          </a:p>
          <a:p>
            <a:r>
              <a:rPr lang="en-US"/>
              <a:t>Live domains are also filtered and shown in this operation.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in Detail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b="1">
                <a:sym typeface="+mn-ea"/>
              </a:rPr>
              <a:t>Enumeration Operation</a:t>
            </a:r>
            <a:endParaRPr lang="en-US"/>
          </a:p>
        </p:txBody>
      </p:sp>
      <p:pic>
        <p:nvPicPr>
          <p:cNvPr id="6" name="Picture 5" descr="Cryptenum demo_Moment2"/>
          <p:cNvPicPr>
            <a:picLocks noChangeAspect="1"/>
          </p:cNvPicPr>
          <p:nvPr/>
        </p:nvPicPr>
        <p:blipFill>
          <a:blip r:embed="rId1"/>
          <a:srcRect t="5492" r="63020" b="15069"/>
          <a:stretch>
            <a:fillRect/>
          </a:stretch>
        </p:blipFill>
        <p:spPr>
          <a:xfrm>
            <a:off x="6055995" y="3195320"/>
            <a:ext cx="2398395" cy="2898775"/>
          </a:xfrm>
          <a:prstGeom prst="rect">
            <a:avLst/>
          </a:prstGeom>
        </p:spPr>
      </p:pic>
      <p:pic>
        <p:nvPicPr>
          <p:cNvPr id="7" name="Picture 6" descr="Cryptenum demo_Moment3"/>
          <p:cNvPicPr>
            <a:picLocks noChangeAspect="1"/>
          </p:cNvPicPr>
          <p:nvPr/>
        </p:nvPicPr>
        <p:blipFill>
          <a:blip r:embed="rId2"/>
          <a:srcRect t="4848" r="63028" b="9500"/>
          <a:stretch>
            <a:fillRect/>
          </a:stretch>
        </p:blipFill>
        <p:spPr>
          <a:xfrm>
            <a:off x="9172575" y="2854325"/>
            <a:ext cx="2486025" cy="32397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4278</Words>
  <Application>WPS Presentation</Application>
  <PresentationFormat>Custom</PresentationFormat>
  <Paragraphs>124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SimSun</vt:lpstr>
      <vt:lpstr>Wingdings</vt:lpstr>
      <vt:lpstr>Arial</vt:lpstr>
      <vt:lpstr>Century Gothic</vt:lpstr>
      <vt:lpstr>Times New Roman</vt:lpstr>
      <vt:lpstr>Microsoft YaHei</vt:lpstr>
      <vt:lpstr>Arial Unicode MS</vt:lpstr>
      <vt:lpstr>Calibri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ABSTRACT</vt:lpstr>
      <vt:lpstr>Tools and Dependencies Used</vt:lpstr>
      <vt:lpstr>Operations in Detail</vt:lpstr>
      <vt:lpstr>Operations in Detail</vt:lpstr>
      <vt:lpstr>Operations in Detail</vt:lpstr>
      <vt:lpstr>Operations in Detail</vt:lpstr>
      <vt:lpstr>Operations in Detail</vt:lpstr>
      <vt:lpstr>Operations in Detail</vt:lpstr>
      <vt:lpstr>Operations in Detail</vt:lpstr>
      <vt:lpstr>Operations in Detail</vt:lpstr>
      <vt:lpstr>Conclusion and Future Scope</vt:lpstr>
      <vt:lpstr>PowerPoint 演示文稿</vt:lpstr>
    </vt:vector>
  </TitlesOfParts>
  <Company>Stevens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kdsri</cp:lastModifiedBy>
  <cp:revision>977</cp:revision>
  <cp:lastPrinted>2016-08-09T14:57:00Z</cp:lastPrinted>
  <dcterms:created xsi:type="dcterms:W3CDTF">2013-11-01T14:42:00Z</dcterms:created>
  <dcterms:modified xsi:type="dcterms:W3CDTF">2022-05-09T23:31:52Z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001A950A198C4A95935E0E089720C386</vt:lpwstr>
  </property>
  <property fmtid="{D5CDD505-2E9C-101B-9397-08002B2CF9AE}" pid="3" name="KSOProductBuildVer">
    <vt:lpwstr>1033-11.2.0.10451</vt:lpwstr>
  </property>
</Properties>
</file>